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46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2286000"/>
            <a:ext cx="1091153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5400" b="1" i="0">
                <a:solidFill>
                  <a:srgbClr val="FFFFFF"/>
                </a:solidFill>
                <a:latin typeface="Calibri"/>
              </a:rPr>
              <a:t>KWIKILA Care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3291840"/>
            <a:ext cx="1091153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 i="0">
                <a:solidFill>
                  <a:srgbClr val="D96C4A"/>
                </a:solidFill>
                <a:latin typeface="Calibri"/>
              </a:rPr>
              <a:t>Connecter chaque patient à des soins de qualité, en RDC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297680"/>
            <a:ext cx="1091153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0" i="0">
                <a:solidFill>
                  <a:srgbClr val="FFFFFF"/>
                </a:solidFill>
                <a:latin typeface="Calibri"/>
              </a:rPr>
              <a:t>Plateforme numérique de gestion patient pour les hôpitaux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709160"/>
            <a:ext cx="1091153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0" i="0">
                <a:solidFill>
                  <a:srgbClr val="FFFFFF"/>
                </a:solidFill>
                <a:latin typeface="Calibri"/>
              </a:rPr>
              <a:t>République Démocratique du Congo ·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5120640"/>
            <a:ext cx="1091153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0" i="0">
                <a:solidFill>
                  <a:srgbClr val="FFFFFF"/>
                </a:solidFill>
                <a:latin typeface="Calibri"/>
              </a:rPr>
              <a:t>[Votre nom] · Fondateur · contact@kwikila.cd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532120"/>
            <a:ext cx="1091153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1">
                <a:solidFill>
                  <a:srgbClr val="C9D9CE"/>
                </a:solidFill>
                <a:latin typeface="Calibri"/>
              </a:rPr>
              <a:t>[Logo KWIKILA Care]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40080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5C6B61"/>
                </a:solidFill>
                <a:latin typeface="Calibri"/>
              </a:rPr>
              <a:t>KWIKILA Care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02975" y="640080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0">
                <a:solidFill>
                  <a:srgbClr val="5C6B61"/>
                </a:solidFill>
                <a:latin typeface="Calibri"/>
              </a:rPr>
              <a:t>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91153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D96C4A"/>
                </a:solidFill>
                <a:latin typeface="Calibri"/>
              </a:rPr>
              <a:t>2. LE PROBLÈME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91153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1E4631"/>
                </a:solidFill>
                <a:latin typeface="Calibri"/>
              </a:rPr>
              <a:t>En RDC, les patients sont perdus dans le système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417320"/>
            <a:ext cx="1005840" cy="50800"/>
          </a:xfrm>
          <a:prstGeom prst="rect">
            <a:avLst/>
          </a:prstGeom>
          <a:solidFill>
            <a:srgbClr val="D96C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691640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1A1D1A"/>
                </a:solidFill>
              </a:rPr>
              <a:t>●  30-50% des rendez-vous médicaux sont manqués faute de rappels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057400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1A1D1A"/>
                </a:solidFill>
              </a:rPr>
              <a:t>●  Mortalité maternelle : 473 / 100 000 (parmi les plus élevées au monde)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23160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1A1D1A"/>
                </a:solidFill>
              </a:rPr>
              <a:t>●  Mortalité infantile : 64 / 1 000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88920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1A1D1A"/>
                </a:solidFill>
              </a:rPr>
              <a:t>●  Pas de suivi continu pour les femmes enceintes ni pour les enfants 0-3 ans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154680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1A1D1A"/>
                </a:solidFill>
              </a:rPr>
              <a:t>●  Personnes âgées isolées dans leur parcours de soins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520440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1A1D1A"/>
                </a:solidFill>
              </a:rPr>
              <a:t>●  Aucun outil pour diffuser une alerte sanitaire ou une campagne vaccinale par SMS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3886200"/>
            <a:ext cx="50800" cy="457200"/>
          </a:xfrm>
          <a:prstGeom prst="rect">
            <a:avLst/>
          </a:prstGeom>
          <a:solidFill>
            <a:srgbClr val="D96C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3886200"/>
            <a:ext cx="1072865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i="1">
                <a:solidFill>
                  <a:srgbClr val="5C6B61"/>
                </a:solidFill>
                <a:latin typeface="Calibri"/>
              </a:rPr>
              <a:t>Un RDV manqué = un risque non détecté pour la mère et l'enfant.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0080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5C6B61"/>
                </a:solidFill>
                <a:latin typeface="Calibri"/>
              </a:rPr>
              <a:t>KWIKILA Care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02975" y="640080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0">
                <a:solidFill>
                  <a:srgbClr val="5C6B61"/>
                </a:solidFill>
                <a:latin typeface="Calibri"/>
              </a:rPr>
              <a:t>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91153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D96C4A"/>
                </a:solidFill>
                <a:latin typeface="Calibri"/>
              </a:rPr>
              <a:t>3. NOTRE SOLUTION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91153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1E4631"/>
                </a:solidFill>
                <a:latin typeface="Calibri"/>
              </a:rPr>
              <a:t>KWIKILA Care digitalise l'accueil hospitalier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417320"/>
            <a:ext cx="1005840" cy="50800"/>
          </a:xfrm>
          <a:prstGeom prst="rect">
            <a:avLst/>
          </a:prstGeom>
          <a:solidFill>
            <a:srgbClr val="D96C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691640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1D1A"/>
                </a:solidFill>
                <a:latin typeface="Calibri"/>
              </a:rPr>
              <a:t>À l'accueil : le secrétariat enregistre le patient en 30 secondes via son téléphone.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075688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1D1A"/>
                </a:solidFill>
                <a:latin typeface="Calibri"/>
              </a:rPr>
              <a:t>KWIKILA prend ensuite le relais automatiquement 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59736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1A1D1A"/>
                </a:solidFill>
              </a:rPr>
              <a:t>●  ✉️ SMS de bienvenue dans la langue du patient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5496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1A1D1A"/>
                </a:solidFill>
              </a:rPr>
              <a:t>●  🤰 Conseils santé personnalisés (femmes enceintes / 0-3 ans / 3ᵉ âge)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191256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1A1D1A"/>
                </a:solidFill>
              </a:rPr>
              <a:t>●  📅 3 rappels SMS par RDV : J-15, J-3, 45 minutes avant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557016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1A1D1A"/>
                </a:solidFill>
              </a:rPr>
              <a:t>●  📢 Campagnes vaccinales et alertes ciblées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922776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1A1D1A"/>
                </a:solidFill>
              </a:rPr>
              <a:t>●  🌍 5 langues nationales : Français, Lingala, Swahili, Tshiluba, Kikongo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640080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5C6B61"/>
                </a:solidFill>
                <a:latin typeface="Calibri"/>
              </a:rPr>
              <a:t>KWIKILA Care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02975" y="640080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0">
                <a:solidFill>
                  <a:srgbClr val="5C6B61"/>
                </a:solidFill>
                <a:latin typeface="Calibri"/>
              </a:rPr>
              <a:t>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91153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D96C4A"/>
                </a:solidFill>
                <a:latin typeface="Calibri"/>
              </a:rPr>
              <a:t>4. COMMENT ÇA MARCHE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91153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1E4631"/>
                </a:solidFill>
                <a:latin typeface="Calibri"/>
              </a:rPr>
              <a:t>Du téléphone à des soins continus en 4 étapes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417320"/>
            <a:ext cx="1005840" cy="50800"/>
          </a:xfrm>
          <a:prstGeom prst="rect">
            <a:avLst/>
          </a:prstGeom>
          <a:solidFill>
            <a:srgbClr val="D96C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691640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1D1A"/>
                </a:solidFill>
                <a:latin typeface="Calibri"/>
              </a:rPr>
              <a:t>1. Enregistrement → Secrétariat saisit nom, âge, téléphone, catégorie, langue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075688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1D1A"/>
                </a:solidFill>
                <a:latin typeface="Calibri"/>
              </a:rPr>
              <a:t>2. Suivi automatique → Patient reçoit message de bienvenue + conseils ciblés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59736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1D1A"/>
                </a:solidFill>
                <a:latin typeface="Calibri"/>
              </a:rPr>
              <a:t>3. RDV &amp; rappels → Plus de RDV manqués grâce aux 3 rappels SMS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43784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1D1A"/>
                </a:solidFill>
                <a:latin typeface="Calibri"/>
              </a:rPr>
              <a:t>4. Campagnes → L'équipe diffuse vaccination, prévention, publicité santé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227832"/>
            <a:ext cx="10911535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1">
                <a:solidFill>
                  <a:srgbClr val="5C6B61"/>
                </a:solidFill>
                <a:latin typeface="Calibri"/>
              </a:rPr>
              <a:t>[Schéma visuel : Téléphone → Plateforme → SMS au patient]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640080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5C6B61"/>
                </a:solidFill>
                <a:latin typeface="Calibri"/>
              </a:rPr>
              <a:t>KWIKILA Care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02975" y="640080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0">
                <a:solidFill>
                  <a:srgbClr val="5C6B61"/>
                </a:solidFill>
                <a:latin typeface="Calibri"/>
              </a:rPr>
              <a:t>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91153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D96C4A"/>
                </a:solidFill>
                <a:latin typeface="Calibri"/>
              </a:rPr>
              <a:t>5. LE MARCHÉ RDC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91153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1E4631"/>
                </a:solidFill>
                <a:latin typeface="Calibri"/>
              </a:rPr>
              <a:t>Un marché de plus de 100 millions d'habitants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417320"/>
            <a:ext cx="1005840" cy="50800"/>
          </a:xfrm>
          <a:prstGeom prst="rect">
            <a:avLst/>
          </a:prstGeom>
          <a:solidFill>
            <a:srgbClr val="D96C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1691640"/>
          <a:ext cx="10911535" cy="352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5767"/>
                <a:gridCol w="5455768"/>
              </a:tblGrid>
              <a:tr h="50292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1E463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</a:rPr>
                        <a:t>Chiffre</a:t>
                      </a:r>
                    </a:p>
                  </a:txBody>
                  <a:tcPr>
                    <a:solidFill>
                      <a:srgbClr val="1E463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A1D1A"/>
                          </a:solidFill>
                        </a:rPr>
                        <a:t>Population RDC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A1D1A"/>
                          </a:solidFill>
                        </a:rPr>
                        <a:t>100M+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A1D1A"/>
                          </a:solidFill>
                        </a:rPr>
                        <a:t>Pénétration mobile</a:t>
                      </a:r>
                    </a:p>
                  </a:txBody>
                  <a:tcPr>
                    <a:solidFill>
                      <a:srgbClr val="E7EF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A1D1A"/>
                          </a:solidFill>
                        </a:rPr>
                        <a:t>75%</a:t>
                      </a:r>
                    </a:p>
                  </a:txBody>
                  <a:tcPr>
                    <a:solidFill>
                      <a:srgbClr val="E7EFE9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A1D1A"/>
                          </a:solidFill>
                        </a:rPr>
                        <a:t>Hôpitaux principaux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A1D1A"/>
                          </a:solidFill>
                        </a:rPr>
                        <a:t>~600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A1D1A"/>
                          </a:solidFill>
                        </a:rPr>
                        <a:t>Cliniques privées</a:t>
                      </a:r>
                    </a:p>
                  </a:txBody>
                  <a:tcPr>
                    <a:solidFill>
                      <a:srgbClr val="E7EF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A1D1A"/>
                          </a:solidFill>
                        </a:rPr>
                        <a:t>~3 000</a:t>
                      </a:r>
                    </a:p>
                  </a:txBody>
                  <a:tcPr>
                    <a:solidFill>
                      <a:srgbClr val="E7EFE9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A1D1A"/>
                          </a:solidFill>
                        </a:rPr>
                        <a:t>Centres de santé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A1D1A"/>
                          </a:solidFill>
                        </a:rPr>
                        <a:t>~10 000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A1D1A"/>
                          </a:solidFill>
                        </a:rPr>
                        <a:t>Concurrence directe en RDC francophone</a:t>
                      </a:r>
                    </a:p>
                  </a:txBody>
                  <a:tcPr>
                    <a:solidFill>
                      <a:srgbClr val="E7EF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A1D1A"/>
                          </a:solidFill>
                        </a:rPr>
                        <a:t>Aucune</a:t>
                      </a:r>
                    </a:p>
                  </a:txBody>
                  <a:tcPr>
                    <a:solidFill>
                      <a:srgbClr val="E7EFE9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40080" y="5394960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1D1A"/>
                </a:solidFill>
                <a:latin typeface="Calibri"/>
              </a:rPr>
              <a:t>Pourquoi maintenant ? Le Plan National de Développement Sanitaire 2024-2028 priorise la santé numérique. Les bailleurs (Gates, USAID, Banque Mondiale) cherchent activement des projets santé numérique Afrique francophone.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40080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5C6B61"/>
                </a:solidFill>
                <a:latin typeface="Calibri"/>
              </a:rPr>
              <a:t>KWIKILA Care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02975" y="640080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0">
                <a:solidFill>
                  <a:srgbClr val="5C6B61"/>
                </a:solidFill>
                <a:latin typeface="Calibri"/>
              </a:rPr>
              <a:t>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91153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D96C4A"/>
                </a:solidFill>
                <a:latin typeface="Calibri"/>
              </a:rPr>
              <a:t>6. LE PRODUIT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91153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1E4631"/>
                </a:solidFill>
                <a:latin typeface="Calibri"/>
              </a:rPr>
              <a:t>Plateforme web SaaS sécurisée et déjà fonctionnelle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417320"/>
            <a:ext cx="1005840" cy="50800"/>
          </a:xfrm>
          <a:prstGeom prst="rect">
            <a:avLst/>
          </a:prstGeom>
          <a:solidFill>
            <a:srgbClr val="D96C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691640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1A1D1A"/>
                </a:solidFill>
              </a:rPr>
              <a:t>●  Architecture multi-hôpitaux : isolation totale des données par établissement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057400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1A1D1A"/>
                </a:solidFill>
              </a:rPr>
              <a:t>●  5 rôles utilisateurs : Super-Admin KWIKILA · Admin hôpital · Médecin · Infirmier(e) · Secrétariat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23160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1A1D1A"/>
                </a:solidFill>
              </a:rPr>
              <a:t>●  Audit logs sur toutes les actions sensibles (conformité données médicales)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88920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1A1D1A"/>
                </a:solidFill>
              </a:rPr>
              <a:t>●  IA personnalisée (Claude Anthropic) pour conseils santé en 5 langues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154680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1A1D1A"/>
                </a:solidFill>
              </a:rPr>
              <a:t>●  Transferts patients inter-hôpitaux avec consentement écrit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520440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1A1D1A"/>
                </a:solidFill>
              </a:rPr>
              <a:t>●  Inscription publique d'hôpital + validation centralisée par KWIKILA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886200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1D1A"/>
                </a:solidFill>
                <a:latin typeface="Calibri"/>
              </a:rPr>
              <a:t>✅ MVP démontrable en ligne · Backend testé 44/44 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640080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5C6B61"/>
                </a:solidFill>
                <a:latin typeface="Calibri"/>
              </a:rPr>
              <a:t>KWIKILA Care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02975" y="640080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0">
                <a:solidFill>
                  <a:srgbClr val="5C6B61"/>
                </a:solidFill>
                <a:latin typeface="Calibri"/>
              </a:rPr>
              <a:t>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91153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D96C4A"/>
                </a:solidFill>
                <a:latin typeface="Calibri"/>
              </a:rPr>
              <a:t>7. MODÈLE ÉCONOMIQUE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91153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1E4631"/>
                </a:solidFill>
                <a:latin typeface="Calibri"/>
              </a:rPr>
              <a:t>Abonnement SaaS B2B par hôpital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417320"/>
            <a:ext cx="1005840" cy="50800"/>
          </a:xfrm>
          <a:prstGeom prst="rect">
            <a:avLst/>
          </a:prstGeom>
          <a:solidFill>
            <a:srgbClr val="D96C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1691640"/>
          <a:ext cx="10911535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7178"/>
                <a:gridCol w="3637178"/>
                <a:gridCol w="3637179"/>
              </a:tblGrid>
              <a:tr h="50292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</a:rPr>
                        <a:t>Plan</a:t>
                      </a:r>
                    </a:p>
                  </a:txBody>
                  <a:tcPr>
                    <a:solidFill>
                      <a:srgbClr val="1E463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</a:rPr>
                        <a:t>Prix</a:t>
                      </a:r>
                    </a:p>
                  </a:txBody>
                  <a:tcPr>
                    <a:solidFill>
                      <a:srgbClr val="1E463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</a:rPr>
                        <a:t>Cible</a:t>
                      </a:r>
                    </a:p>
                  </a:txBody>
                  <a:tcPr>
                    <a:solidFill>
                      <a:srgbClr val="1E463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A1D1A"/>
                          </a:solidFill>
                        </a:rPr>
                        <a:t>Essai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A1D1A"/>
                          </a:solidFill>
                        </a:rPr>
                        <a:t>0 USD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A1D1A"/>
                          </a:solidFill>
                        </a:rPr>
                        <a:t>30 jours · 50 patients · 100 SMS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A1D1A"/>
                          </a:solidFill>
                        </a:rPr>
                        <a:t>Basic</a:t>
                      </a:r>
                    </a:p>
                  </a:txBody>
                  <a:tcPr>
                    <a:solidFill>
                      <a:srgbClr val="E7EF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A1D1A"/>
                          </a:solidFill>
                        </a:rPr>
                        <a:t>80 USD/mois</a:t>
                      </a:r>
                    </a:p>
                  </a:txBody>
                  <a:tcPr>
                    <a:solidFill>
                      <a:srgbClr val="E7EF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A1D1A"/>
                          </a:solidFill>
                        </a:rPr>
                        <a:t>1 médecin · 500 patients · 1K SMS/mois</a:t>
                      </a:r>
                    </a:p>
                  </a:txBody>
                  <a:tcPr>
                    <a:solidFill>
                      <a:srgbClr val="E7EFE9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A1D1A"/>
                          </a:solidFill>
                        </a:rPr>
                        <a:t>Pro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A1D1A"/>
                          </a:solidFill>
                        </a:rPr>
                        <a:t>200 USD/mois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A1D1A"/>
                          </a:solidFill>
                        </a:rPr>
                        <a:t>5 médecins · rapports DPS · campagnes SMS · formation · import CSV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A1D1A"/>
                          </a:solidFill>
                        </a:rPr>
                        <a:t>Premium</a:t>
                      </a:r>
                    </a:p>
                  </a:txBody>
                  <a:tcPr>
                    <a:solidFill>
                      <a:srgbClr val="E7EF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A1D1A"/>
                          </a:solidFill>
                        </a:rPr>
                        <a:t>400 USD/mois</a:t>
                      </a:r>
                    </a:p>
                  </a:txBody>
                  <a:tcPr>
                    <a:solidFill>
                      <a:srgbClr val="E7EF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A1D1A"/>
                          </a:solidFill>
                        </a:rPr>
                        <a:t>Médecins illimités · certificats · backup CSV hebdo · support 24h</a:t>
                      </a:r>
                    </a:p>
                  </a:txBody>
                  <a:tcPr>
                    <a:solidFill>
                      <a:srgbClr val="E7EFE9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40080" y="4389120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1D1A"/>
                </a:solidFill>
                <a:latin typeface="Calibri"/>
              </a:rPr>
              <a:t>Projection conservatrice 3 ans (après la phase pilote) 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773168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1A1D1A"/>
                </a:solidFill>
              </a:rPr>
              <a:t>●  Pilote (3 mois) : 3 hôpitaux, abonnements offerts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5138928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1A1D1A"/>
                </a:solidFill>
              </a:rPr>
              <a:t>●  An 1 (post-pilote) : 10 hôpitaux × 150$ moy. = 18 K$ ARR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5504688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1A1D1A"/>
                </a:solidFill>
              </a:rPr>
              <a:t>●  An 2 : 30 hôpitaux × 150$ = 54 K$ ARR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5870448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1A1D1A"/>
                </a:solidFill>
              </a:rPr>
              <a:t>●  An 3 : 100 hôpitaux × 160$ = 192 K$ ARR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236208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1D1A"/>
                </a:solidFill>
                <a:latin typeface="Calibri"/>
              </a:rPr>
              <a:t>Marges : ~70% après remboursement des SMS opérateur.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640080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5C6B61"/>
                </a:solidFill>
                <a:latin typeface="Calibri"/>
              </a:rPr>
              <a:t>KWIKILA Care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02975" y="640080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0">
                <a:solidFill>
                  <a:srgbClr val="5C6B61"/>
                </a:solidFill>
                <a:latin typeface="Calibri"/>
              </a:rPr>
              <a:t>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91153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D96C4A"/>
                </a:solidFill>
                <a:latin typeface="Calibri"/>
              </a:rPr>
              <a:t>8. FEUILLE DE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91153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1E4631"/>
                </a:solidFill>
                <a:latin typeface="Calibri"/>
              </a:rPr>
              <a:t>Du pilote accéléré (3 mois) à 10 hôpitaux opérationnels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417320"/>
            <a:ext cx="1005840" cy="50800"/>
          </a:xfrm>
          <a:prstGeom prst="rect">
            <a:avLst/>
          </a:prstGeom>
          <a:solidFill>
            <a:srgbClr val="D96C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691640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1A1D1A"/>
                </a:solidFill>
              </a:rPr>
              <a:t>●  Mois 1, semaines 1-2 : signature des conventions, 3 hôpitaux pilotes Kinshasa, équipe en place, démarches ARPTC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057400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1A1D1A"/>
                </a:solidFill>
              </a:rPr>
              <a:t>●  Mois 1, semaines 3-4 : intégration SMS opérateur, formation intensive, début exploitation réelle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23160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1A1D1A"/>
                </a:solidFill>
              </a:rPr>
              <a:t>●  Mois 2 : exploitation quotidienne, premier rapport d'impact, premiers rapports DHIS2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88920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1A1D1A"/>
                </a:solidFill>
              </a:rPr>
              <a:t>●  Mois 3 : simulation d'alerte épidémique avec la DPS, rapport final, restitution au Ministère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154680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1D1A"/>
                </a:solidFill>
                <a:latin typeface="Calibri"/>
              </a:rPr>
              <a:t>Après le pilote (Année 1) : 10 hôpitaux (Kinshasa, Lubumbashi, Goma) · App mobile patient (iOS/Android) · scaling Afrique centrale.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640080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5C6B61"/>
                </a:solidFill>
                <a:latin typeface="Calibri"/>
              </a:rPr>
              <a:t>KWIKILA Care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02975" y="640080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0">
                <a:solidFill>
                  <a:srgbClr val="5C6B61"/>
                </a:solidFill>
                <a:latin typeface="Calibri"/>
              </a:rPr>
              <a:t>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91153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D96C4A"/>
                </a:solidFill>
                <a:latin typeface="Calibri"/>
              </a:rPr>
              <a:t>9. L'ÉQUIPE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91153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1E4631"/>
                </a:solidFill>
                <a:latin typeface="Calibri"/>
              </a:rPr>
              <a:t>Une équipe ancrée en RDC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417320"/>
            <a:ext cx="1005840" cy="50800"/>
          </a:xfrm>
          <a:prstGeom prst="rect">
            <a:avLst/>
          </a:prstGeom>
          <a:solidFill>
            <a:srgbClr val="D96C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691640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1D1A"/>
                </a:solidFill>
                <a:latin typeface="Calibri"/>
              </a:rPr>
              <a:t>[VOTRE NOM] — Fondateur &amp; CEO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075688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1A1D1A"/>
                </a:solidFill>
              </a:rPr>
              <a:t>●  Vision, partenariats hôpitaux, relation Ministère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41448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>
                <a:solidFill>
                  <a:srgbClr val="1A1D1A"/>
                </a:solidFill>
              </a:rPr>
              <a:t>●  [À PERSONNALISER : votre parcours, formation, expérience santé/tech]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07208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1D1A"/>
                </a:solidFill>
                <a:latin typeface="Calibri"/>
              </a:rPr>
              <a:t>[À RECRUTER] — CTO / Lead Dev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191256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1D1A"/>
                </a:solidFill>
                <a:latin typeface="Calibri"/>
              </a:rPr>
              <a:t>Ingénieur full-stack basé Kinshasa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575304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1D1A"/>
                </a:solidFill>
                <a:latin typeface="Calibri"/>
              </a:rPr>
              <a:t>[À RECRUTER] — Responsable partenariats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959352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1D1A"/>
                </a:solidFill>
                <a:latin typeface="Calibri"/>
              </a:rPr>
              <a:t>Background santé publique ou B2B Afrique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4343400"/>
            <a:ext cx="1091153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1D1A"/>
                </a:solidFill>
                <a:latin typeface="Calibri"/>
              </a:rPr>
              <a:t>Conseiller médical — Médecin congolais agréé (vacataire)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4727448"/>
            <a:ext cx="10911535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1">
                <a:solidFill>
                  <a:srgbClr val="5C6B61"/>
                </a:solidFill>
                <a:latin typeface="Calibri"/>
              </a:rPr>
              <a:t>[Photos professionnelles à ajouter]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40080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5C6B61"/>
                </a:solidFill>
                <a:latin typeface="Calibri"/>
              </a:rPr>
              <a:t>KWIKILA Care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02975" y="640080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0">
                <a:solidFill>
                  <a:srgbClr val="5C6B61"/>
                </a:solidFill>
                <a:latin typeface="Calibri"/>
              </a:rPr>
              <a:t>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46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640080"/>
            <a:ext cx="1091153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200" b="1" i="0">
                <a:solidFill>
                  <a:srgbClr val="FFFFFF"/>
                </a:solidFill>
                <a:latin typeface="Calibri"/>
              </a:rPr>
              <a:t>41 400 USD pour transformer le suivi patient en RDC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37360"/>
            <a:ext cx="1091153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Calibri"/>
              </a:rPr>
              <a:t>3 mois · 3 hôpitaux pilotes · 4 500 patients · équipe 100% dédiée sur site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2240280"/>
          <a:ext cx="10911535" cy="352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5767"/>
                <a:gridCol w="5455768"/>
              </a:tblGrid>
              <a:tr h="50292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</a:rPr>
                        <a:t>Poste</a:t>
                      </a:r>
                    </a:p>
                  </a:txBody>
                  <a:tcPr>
                    <a:solidFill>
                      <a:srgbClr val="1E463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</a:rPr>
                        <a:t>USD (3 mois)</a:t>
                      </a:r>
                    </a:p>
                  </a:txBody>
                  <a:tcPr>
                    <a:solidFill>
                      <a:srgbClr val="1E463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A1D1A"/>
                          </a:solidFill>
                        </a:rPr>
                        <a:t>Bureau opérationnel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A1D1A"/>
                          </a:solidFill>
                        </a:rPr>
                        <a:t>3 600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A1D1A"/>
                          </a:solidFill>
                        </a:rPr>
                        <a:t>Agrément ARPTC</a:t>
                      </a:r>
                    </a:p>
                  </a:txBody>
                  <a:tcPr>
                    <a:solidFill>
                      <a:srgbClr val="E7EF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A1D1A"/>
                          </a:solidFill>
                        </a:rPr>
                        <a:t>5 100</a:t>
                      </a:r>
                    </a:p>
                  </a:txBody>
                  <a:tcPr>
                    <a:solidFill>
                      <a:srgbClr val="E7EFE9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A1D1A"/>
                          </a:solidFill>
                        </a:rPr>
                        <a:t>Hébergement &amp; infrastructure numérique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A1D1A"/>
                          </a:solidFill>
                        </a:rPr>
                        <a:t>6 000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A1D1A"/>
                          </a:solidFill>
                        </a:rPr>
                        <a:t>3 techniciens de déploiement (temps plein)</a:t>
                      </a:r>
                    </a:p>
                  </a:txBody>
                  <a:tcPr>
                    <a:solidFill>
                      <a:srgbClr val="E7EF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A1D1A"/>
                          </a:solidFill>
                        </a:rPr>
                        <a:t>11 700</a:t>
                      </a:r>
                    </a:p>
                  </a:txBody>
                  <a:tcPr>
                    <a:solidFill>
                      <a:srgbClr val="E7EFE9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A1D1A"/>
                          </a:solidFill>
                        </a:rPr>
                        <a:t>Développeur (temps plein)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A1D1A"/>
                          </a:solidFill>
                        </a:rPr>
                        <a:t>9 000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A1D1A"/>
                          </a:solidFill>
                        </a:rPr>
                        <a:t>Formateur (temps plein)</a:t>
                      </a:r>
                    </a:p>
                  </a:txBody>
                  <a:tcPr>
                    <a:solidFill>
                      <a:srgbClr val="E7EF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A1D1A"/>
                          </a:solidFill>
                        </a:rPr>
                        <a:t>6 000</a:t>
                      </a:r>
                    </a:p>
                  </a:txBody>
                  <a:tcPr>
                    <a:solidFill>
                      <a:srgbClr val="E7EFE9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0080" y="6035040"/>
            <a:ext cx="1091153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Calibri"/>
              </a:rPr>
              <a:t>📧 contact@kwikila.cd · 📱 +243 81 000 0000 · 🌐 [URL démo]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537960"/>
            <a:ext cx="1091153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1">
                <a:solidFill>
                  <a:srgbClr val="C9D9CE"/>
                </a:solidFill>
                <a:latin typeface="Calibri"/>
              </a:rPr>
              <a:t>[Logo KWIKILA Care]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400800"/>
            <a:ext cx="3657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5C6B61"/>
                </a:solidFill>
                <a:latin typeface="Calibri"/>
              </a:rPr>
              <a:t>KWIKILA Care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02975" y="6400800"/>
            <a:ext cx="731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0">
                <a:solidFill>
                  <a:srgbClr val="5C6B61"/>
                </a:solidFill>
                <a:latin typeface="Calibri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